
<file path=[Content_Types].xml><?xml version="1.0" encoding="utf-8"?>
<Types xmlns="http://schemas.openxmlformats.org/package/2006/content-types">
  <Override PartName="/ppt/slides/slide6.xml" ContentType="application/vnd.openxmlformats-officedocument.presentationml.slide+xml"/>
  <Override PartName="/ppt/slides/slide29.xml" ContentType="application/vnd.openxmlformats-officedocument.presentationml.slide+xml"/>
  <Override PartName="/ppt/slides/slide38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27.xml" ContentType="application/vnd.openxmlformats-officedocument.presentationml.slide+xml"/>
  <Override PartName="/ppt/slides/slide36.xml" ContentType="application/vnd.openxmlformats-officedocument.presentationml.slide+xml"/>
  <Override PartName="/ppt/slideLayouts/slideLayout4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25.xml" ContentType="application/vnd.openxmlformats-officedocument.presentationml.slide+xml"/>
  <Override PartName="/ppt/slides/slide34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41.xml" ContentType="application/vnd.openxmlformats-officedocument.presentationml.slide+xml"/>
  <Override PartName="/ppt/notesMasters/notesMaster1.xml" ContentType="application/vnd.openxmlformats-officedocument.presentationml.notesMaster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30.xml" ContentType="application/vnd.openxmlformats-officedocument.presentationml.slide+xml"/>
  <Override PartName="/ppt/slides/slide40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presProps.xml" ContentType="application/vnd.openxmlformats-officedocument.presentationml.presProps+xml"/>
  <Override PartName="/ppt/slideLayouts/slideLayout5.xml" ContentType="application/vnd.openxmlformats-officedocument.presentationml.slideLayout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24.xml" ContentType="application/vnd.openxmlformats-officedocument.presentationml.slide+xml"/>
  <Override PartName="/ppt/slides/slide33.xml" ContentType="application/vnd.openxmlformats-officedocument.presentationml.slide+xml"/>
  <Override PartName="/ppt/slides/slide35.xml" ContentType="application/vnd.openxmlformats-officedocument.presentationml.slide+xml"/>
  <Override PartName="/ppt/slideLayouts/slideLayout3.xml" ContentType="application/vnd.openxmlformats-officedocument.presentationml.slideLayout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43"/>
  </p:notesMasterIdLst>
  <p:sldIdLst>
    <p:sldId id="256" r:id="rId2"/>
    <p:sldId id="258" r:id="rId3"/>
    <p:sldId id="259" r:id="rId4"/>
    <p:sldId id="261" r:id="rId5"/>
    <p:sldId id="262" r:id="rId6"/>
    <p:sldId id="388" r:id="rId7"/>
    <p:sldId id="391" r:id="rId8"/>
    <p:sldId id="318" r:id="rId9"/>
    <p:sldId id="392" r:id="rId10"/>
    <p:sldId id="393" r:id="rId11"/>
    <p:sldId id="394" r:id="rId12"/>
    <p:sldId id="395" r:id="rId13"/>
    <p:sldId id="396" r:id="rId14"/>
    <p:sldId id="265" r:id="rId15"/>
    <p:sldId id="372" r:id="rId16"/>
    <p:sldId id="302" r:id="rId17"/>
    <p:sldId id="303" r:id="rId18"/>
    <p:sldId id="397" r:id="rId19"/>
    <p:sldId id="304" r:id="rId20"/>
    <p:sldId id="398" r:id="rId21"/>
    <p:sldId id="399" r:id="rId22"/>
    <p:sldId id="322" r:id="rId23"/>
    <p:sldId id="400" r:id="rId24"/>
    <p:sldId id="401" r:id="rId25"/>
    <p:sldId id="402" r:id="rId26"/>
    <p:sldId id="403" r:id="rId27"/>
    <p:sldId id="404" r:id="rId28"/>
    <p:sldId id="405" r:id="rId29"/>
    <p:sldId id="406" r:id="rId30"/>
    <p:sldId id="407" r:id="rId31"/>
    <p:sldId id="408" r:id="rId32"/>
    <p:sldId id="410" r:id="rId33"/>
    <p:sldId id="411" r:id="rId34"/>
    <p:sldId id="409" r:id="rId35"/>
    <p:sldId id="412" r:id="rId36"/>
    <p:sldId id="413" r:id="rId37"/>
    <p:sldId id="414" r:id="rId38"/>
    <p:sldId id="415" r:id="rId39"/>
    <p:sldId id="417" r:id="rId40"/>
    <p:sldId id="389" r:id="rId41"/>
    <p:sldId id="373" r:id="rId42"/>
  </p:sldIdLst>
  <p:sldSz cx="9144000" cy="6858000" type="screen4x3"/>
  <p:notesSz cx="6858000" cy="9144000"/>
  <p:defaultTextStyle>
    <a:defPPr>
      <a:defRPr lang="pl-P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411" autoAdjust="0"/>
    <p:restoredTop sz="94660"/>
  </p:normalViewPr>
  <p:slideViewPr>
    <p:cSldViewPr>
      <p:cViewPr varScale="1">
        <p:scale>
          <a:sx n="88" d="100"/>
          <a:sy n="88" d="100"/>
        </p:scale>
        <p:origin x="-1068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slide" Target="slides/slide40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notesMaster" Target="notesMasters/notesMaster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F224EB0C-006E-4D21-9A87-E5B517201594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659439-8BC0-4075-8CA3-3AC59949C488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Symbol zastępczy daty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8" name="Symbol zastępczy stopki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9" name="Symbol zastępczy numeru slajdu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4" name="Symbol zastępczy stopki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5" name="Symbol zastępczy numeru slajdu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daty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3" name="Symbol zastępczy stopki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tytułu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daty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2AEAE32-586C-49B3-9148-0D053F675893}" type="datetimeFigureOut">
              <a:rPr lang="pl-PL" smtClean="0"/>
              <a:pPr/>
              <a:t>2013-12-31</a:t>
            </a:fld>
            <a:endParaRPr lang="pl-PL"/>
          </a:p>
        </p:txBody>
      </p:sp>
      <p:sp>
        <p:nvSpPr>
          <p:cNvPr id="5" name="Symbol zastępczy stopki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pl-PL"/>
          </a:p>
        </p:txBody>
      </p:sp>
      <p:sp>
        <p:nvSpPr>
          <p:cNvPr id="6" name="Symbol zastępczy numeru slajdu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16F61D-2F14-46E4-B38A-9A532346239E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0.jpeg"/><Relationship Id="rId4" Type="http://schemas.openxmlformats.org/officeDocument/2006/relationships/image" Target="../media/image9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.jpeg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jpe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4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jpeg"/><Relationship Id="rId2" Type="http://schemas.openxmlformats.org/officeDocument/2006/relationships/image" Target="../media/image21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jpe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6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4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9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2" Type="http://schemas.openxmlformats.org/officeDocument/2006/relationships/image" Target="../media/image30.jpeg"/><Relationship Id="rId1" Type="http://schemas.openxmlformats.org/officeDocument/2006/relationships/slideLayout" Target="../slideLayouts/slideLayout4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35.jpeg"/><Relationship Id="rId4" Type="http://schemas.openxmlformats.org/officeDocument/2006/relationships/image" Target="../media/image34.jpe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7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4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7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49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5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eg"/><Relationship Id="rId2" Type="http://schemas.openxmlformats.org/officeDocument/2006/relationships/image" Target="../media/image53.jpeg"/><Relationship Id="rId1" Type="http://schemas.openxmlformats.org/officeDocument/2006/relationships/slideLayout" Target="../slideLayouts/slideLayout7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33.xml.rels><?xml version="1.0" encoding="UTF-8" standalone="yes"?>
<Relationships xmlns="http://schemas.openxmlformats.org/package/2006/relationships"><Relationship Id="rId8" Type="http://schemas.openxmlformats.org/officeDocument/2006/relationships/image" Target="../media/image65.jpeg"/><Relationship Id="rId3" Type="http://schemas.openxmlformats.org/officeDocument/2006/relationships/image" Target="../media/image60.jpeg"/><Relationship Id="rId7" Type="http://schemas.openxmlformats.org/officeDocument/2006/relationships/image" Target="../media/image64.jpe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3.jpeg"/><Relationship Id="rId5" Type="http://schemas.openxmlformats.org/officeDocument/2006/relationships/image" Target="../media/image62.jpeg"/><Relationship Id="rId4" Type="http://schemas.openxmlformats.org/officeDocument/2006/relationships/image" Target="../media/image61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66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1.jpeg"/><Relationship Id="rId2" Type="http://schemas.openxmlformats.org/officeDocument/2006/relationships/image" Target="../media/image70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2.jpe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4.jpeg"/><Relationship Id="rId2" Type="http://schemas.openxmlformats.org/officeDocument/2006/relationships/image" Target="../media/image73.jpeg"/><Relationship Id="rId1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77.jpe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9.jpeg"/><Relationship Id="rId2" Type="http://schemas.openxmlformats.org/officeDocument/2006/relationships/image" Target="../media/image78.jpeg"/><Relationship Id="rId1" Type="http://schemas.openxmlformats.org/officeDocument/2006/relationships/slideLayout" Target="../slideLayouts/slideLayout7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1.jpeg"/><Relationship Id="rId2" Type="http://schemas.openxmlformats.org/officeDocument/2006/relationships/image" Target="../media/image80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3.jpeg"/><Relationship Id="rId4" Type="http://schemas.openxmlformats.org/officeDocument/2006/relationships/image" Target="../media/image82.jpe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jpeg"/><Relationship Id="rId2" Type="http://schemas.openxmlformats.org/officeDocument/2006/relationships/image" Target="../media/image84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87.jpeg"/><Relationship Id="rId4" Type="http://schemas.openxmlformats.org/officeDocument/2006/relationships/image" Target="../media/image86.jpeg"/></Relationships>
</file>

<file path=ppt/slides/_rels/slide41.xml.rels><?xml version="1.0" encoding="UTF-8" standalone="yes"?>
<Relationships xmlns="http://schemas.openxmlformats.org/package/2006/relationships"><Relationship Id="rId3" Type="http://schemas.openxmlformats.org/officeDocument/2006/relationships/image" Target="../media/image89.jpeg"/><Relationship Id="rId2" Type="http://schemas.openxmlformats.org/officeDocument/2006/relationships/image" Target="../media/image88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90.jpe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00100" y="2000240"/>
            <a:ext cx="7244308" cy="31700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pl-P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„Program wsparcia           społeczno – zawodowego dla osób objętych pomocą       Ośrodka Pomocy </a:t>
            </a:r>
            <a:r>
              <a:rPr lang="pl-PL" sz="400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Społecznej         w </a:t>
            </a:r>
            <a:r>
              <a:rPr lang="pl-PL" sz="400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Sokółce”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6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444208" y="4221088"/>
            <a:ext cx="2267744" cy="1700808"/>
          </a:xfrm>
          <a:prstGeom prst="rect">
            <a:avLst/>
          </a:prstGeom>
        </p:spPr>
      </p:pic>
      <p:pic>
        <p:nvPicPr>
          <p:cNvPr id="3" name="Obraz 2" descr="IMG_267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572000" y="1340768"/>
            <a:ext cx="3611893" cy="2708920"/>
          </a:xfrm>
          <a:prstGeom prst="rect">
            <a:avLst/>
          </a:prstGeom>
        </p:spPr>
      </p:pic>
      <p:pic>
        <p:nvPicPr>
          <p:cNvPr id="6" name="Obraz 5" descr="IMG_2690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11560" y="2852936"/>
            <a:ext cx="4572000" cy="3429000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39552" y="1700808"/>
            <a:ext cx="3672408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Indywidualne doradztwo zawodowe w I GRUPIE odbyło się w miesiącu marcu 2013 roku.</a:t>
            </a:r>
            <a:endParaRPr lang="pl-PL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69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148064" y="3122966"/>
            <a:ext cx="3707904" cy="2780928"/>
          </a:xfrm>
          <a:prstGeom prst="rect">
            <a:avLst/>
          </a:prstGeom>
        </p:spPr>
      </p:pic>
      <p:pic>
        <p:nvPicPr>
          <p:cNvPr id="5" name="Obraz 4" descr="IMG_269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611560" y="1484784"/>
            <a:ext cx="3611893" cy="2708920"/>
          </a:xfrm>
          <a:prstGeom prst="rect">
            <a:avLst/>
          </a:prstGeom>
        </p:spPr>
      </p:pic>
      <p:pic>
        <p:nvPicPr>
          <p:cNvPr id="7" name="Obraz 6" descr="IMG_266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499992" y="1340768"/>
            <a:ext cx="3035829" cy="2276872"/>
          </a:xfrm>
          <a:prstGeom prst="rect">
            <a:avLst/>
          </a:prstGeom>
        </p:spPr>
      </p:pic>
      <p:pic>
        <p:nvPicPr>
          <p:cNvPr id="9" name="Obraz 8" descr="IMG_266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403648" y="3789040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395536" y="1772816"/>
            <a:ext cx="83529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Indywidualne doradztwo zawodowe w II GRUPIE odbyło się w miesiącu lipcu 2013r.</a:t>
            </a:r>
            <a:endParaRPr lang="pl-PL" b="1" dirty="0"/>
          </a:p>
        </p:txBody>
      </p:sp>
      <p:pic>
        <p:nvPicPr>
          <p:cNvPr id="4" name="Obraz 3" descr="IMG_29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827584" y="2564903"/>
            <a:ext cx="2520279" cy="3456384"/>
          </a:xfrm>
          <a:prstGeom prst="rect">
            <a:avLst/>
          </a:prstGeom>
        </p:spPr>
      </p:pic>
      <p:pic>
        <p:nvPicPr>
          <p:cNvPr id="6" name="Obraz 5" descr="IMG_303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283968" y="2492896"/>
            <a:ext cx="4680520" cy="351039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04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1700808"/>
            <a:ext cx="2787774" cy="3717032"/>
          </a:xfrm>
          <a:prstGeom prst="rect">
            <a:avLst/>
          </a:prstGeom>
        </p:spPr>
      </p:pic>
      <p:pic>
        <p:nvPicPr>
          <p:cNvPr id="3" name="Obraz 2" descr="IMG_302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1412776"/>
            <a:ext cx="3240360" cy="2430270"/>
          </a:xfrm>
          <a:prstGeom prst="rect">
            <a:avLst/>
          </a:prstGeom>
        </p:spPr>
      </p:pic>
      <p:pic>
        <p:nvPicPr>
          <p:cNvPr id="5" name="Obraz 4" descr="IMG_304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660232" y="3356992"/>
            <a:ext cx="2067694" cy="275692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131840" y="1628800"/>
            <a:ext cx="5328592" cy="45243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600" dirty="0" smtClean="0"/>
              <a:t>Podczas </a:t>
            </a:r>
            <a:r>
              <a:rPr lang="pl-PL" sz="2600" b="1" dirty="0" smtClean="0"/>
              <a:t>grupowego </a:t>
            </a:r>
            <a:r>
              <a:rPr lang="pl-PL" sz="2600" dirty="0" smtClean="0"/>
              <a:t>doradztwa zawodowego zarówno w I </a:t>
            </a:r>
            <a:r>
              <a:rPr lang="pl-PL" sz="2600" dirty="0" err="1" smtClean="0"/>
              <a:t>i</a:t>
            </a:r>
            <a:r>
              <a:rPr lang="pl-PL" sz="2600" dirty="0" smtClean="0"/>
              <a:t> II GRUPIE doradca zawodowy dokonał przeglądu wykształcenia osób uczestniczących w projekcie, udzielił porad w sporządzeniu dokumentów aplikacyjnych, pomógł przygotować się do rozmowy kwalifikacyjnej, przedstawił informacje o możliwości kształcenia.</a:t>
            </a:r>
          </a:p>
          <a:p>
            <a:endParaRPr lang="pl-PL" sz="2800" dirty="0"/>
          </a:p>
        </p:txBody>
      </p:sp>
      <p:pic>
        <p:nvPicPr>
          <p:cNvPr id="4" name="Obraz 3" descr="IMG_114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2060848"/>
            <a:ext cx="2643758" cy="32403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23528" y="1628801"/>
            <a:ext cx="3888432" cy="1440159"/>
          </a:xfrm>
        </p:spPr>
        <p:txBody>
          <a:bodyPr>
            <a:normAutofit fontScale="47500" lnSpcReduction="20000"/>
          </a:bodyPr>
          <a:lstStyle/>
          <a:p>
            <a:pPr algn="just">
              <a:buNone/>
            </a:pPr>
            <a:r>
              <a:rPr lang="pl-PL" dirty="0" smtClean="0"/>
              <a:t>    </a:t>
            </a:r>
          </a:p>
          <a:p>
            <a:pPr algn="just">
              <a:buNone/>
            </a:pPr>
            <a:endParaRPr lang="pl-PL" dirty="0" smtClean="0"/>
          </a:p>
          <a:p>
            <a:pPr algn="just">
              <a:buNone/>
            </a:pPr>
            <a:r>
              <a:rPr lang="pl-PL" dirty="0" smtClean="0"/>
              <a:t>Uczestnicy warsztatu nabyli umiejętność pisania CV, listu motywacyjnego oraz umiejętność autoprezentacji. </a:t>
            </a:r>
            <a:endParaRPr lang="pl-PL" dirty="0"/>
          </a:p>
        </p:txBody>
      </p:sp>
      <p:pic>
        <p:nvPicPr>
          <p:cNvPr id="4" name="Obraz 3" descr="IMG_114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3212976"/>
            <a:ext cx="3419872" cy="2564904"/>
          </a:xfrm>
          <a:prstGeom prst="rect">
            <a:avLst/>
          </a:prstGeom>
        </p:spPr>
      </p:pic>
      <p:pic>
        <p:nvPicPr>
          <p:cNvPr id="5" name="Obraz 4" descr="IMG_1165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27984" y="2420888"/>
            <a:ext cx="4187957" cy="314096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Symbol zastępczy zawartości 6" descr="IMG_0631.JP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457200" y="2348706"/>
            <a:ext cx="4038600" cy="3028950"/>
          </a:xfrm>
        </p:spPr>
      </p:pic>
      <p:pic>
        <p:nvPicPr>
          <p:cNvPr id="8" name="Symbol zastępczy zawartości 7" descr="IMG_0632.JPG"/>
          <p:cNvPicPr>
            <a:picLocks noGrp="1" noChangeAspect="1"/>
          </p:cNvPicPr>
          <p:nvPr>
            <p:ph sz="half" idx="2"/>
          </p:nvPr>
        </p:nvPicPr>
        <p:blipFill>
          <a:blip r:embed="rId3" cstate="print"/>
          <a:stretch>
            <a:fillRect/>
          </a:stretch>
        </p:blipFill>
        <p:spPr>
          <a:xfrm>
            <a:off x="4651276" y="2348880"/>
            <a:ext cx="4032448" cy="3024336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Symbol zastępczy zawartości 15" descr="IMG_0636.JPG"/>
          <p:cNvPicPr>
            <a:picLocks noGrp="1" noChangeAspect="1"/>
          </p:cNvPicPr>
          <p:nvPr>
            <p:ph sz="half" idx="2"/>
          </p:nvPr>
        </p:nvPicPr>
        <p:blipFill>
          <a:blip r:embed="rId2" cstate="print"/>
          <a:stretch>
            <a:fillRect/>
          </a:stretch>
        </p:blipFill>
        <p:spPr>
          <a:xfrm>
            <a:off x="4860032" y="1484784"/>
            <a:ext cx="3030488" cy="2272866"/>
          </a:xfrm>
        </p:spPr>
      </p:pic>
      <p:pic>
        <p:nvPicPr>
          <p:cNvPr id="6" name="Obraz 5" descr="IMG_114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292080" y="4149080"/>
            <a:ext cx="2555776" cy="1916832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467544" y="5085184"/>
            <a:ext cx="39604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GRUPA II</a:t>
            </a:r>
          </a:p>
        </p:txBody>
      </p:sp>
      <p:pic>
        <p:nvPicPr>
          <p:cNvPr id="9" name="Symbol zastępczy zawartości 8" descr="IMG_3069.JPG"/>
          <p:cNvPicPr>
            <a:picLocks noGrp="1" noChangeAspect="1"/>
          </p:cNvPicPr>
          <p:nvPr>
            <p:ph sz="half" idx="1"/>
          </p:nvPr>
        </p:nvPicPr>
        <p:blipFill>
          <a:blip r:embed="rId4" cstate="print"/>
          <a:stretch>
            <a:fillRect/>
          </a:stretch>
        </p:blipFill>
        <p:spPr>
          <a:xfrm>
            <a:off x="539552" y="1556792"/>
            <a:ext cx="4038600" cy="3028950"/>
          </a:xfr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Obraz 4" descr="IMG_30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844824"/>
            <a:ext cx="3611893" cy="2708920"/>
          </a:xfrm>
          <a:prstGeom prst="rect">
            <a:avLst/>
          </a:prstGeom>
        </p:spPr>
      </p:pic>
      <p:pic>
        <p:nvPicPr>
          <p:cNvPr id="6" name="Obraz 5" descr="IMG_308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691680" y="3356992"/>
            <a:ext cx="3923928" cy="2942946"/>
          </a:xfrm>
          <a:prstGeom prst="rect">
            <a:avLst/>
          </a:prstGeom>
        </p:spPr>
      </p:pic>
      <p:pic>
        <p:nvPicPr>
          <p:cNvPr id="7" name="Obraz 6" descr="IMG_314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556792"/>
            <a:ext cx="3227851" cy="24208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28596" y="1412776"/>
            <a:ext cx="8229600" cy="1872208"/>
          </a:xfrm>
        </p:spPr>
        <p:txBody>
          <a:bodyPr>
            <a:noAutofit/>
          </a:bodyPr>
          <a:lstStyle/>
          <a:p>
            <a:r>
              <a:rPr lang="pl-PL" sz="2700" dirty="0" smtClean="0"/>
              <a:t>W ramach projektu odbyło się </a:t>
            </a:r>
            <a:br>
              <a:rPr lang="pl-PL" sz="2700" dirty="0" smtClean="0"/>
            </a:br>
            <a:r>
              <a:rPr lang="pl-PL" sz="2700" b="1" dirty="0" smtClean="0"/>
              <a:t>indywidualne doradztwo psychologiczne </a:t>
            </a:r>
            <a:br>
              <a:rPr lang="pl-PL" sz="2700" b="1" dirty="0" smtClean="0"/>
            </a:br>
            <a:r>
              <a:rPr lang="pl-PL" sz="2700" dirty="0" smtClean="0"/>
              <a:t>które przeprowadziła </a:t>
            </a:r>
            <a:br>
              <a:rPr lang="pl-PL" sz="2700" dirty="0" smtClean="0"/>
            </a:br>
            <a:r>
              <a:rPr lang="pl-PL" sz="2700" dirty="0" smtClean="0"/>
              <a:t>Pani Katarzyna </a:t>
            </a:r>
            <a:r>
              <a:rPr lang="pl-PL" sz="2700" dirty="0" err="1" smtClean="0"/>
              <a:t>Kruchelska</a:t>
            </a:r>
            <a:endParaRPr lang="pl-PL" sz="27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1043608" y="1556792"/>
            <a:ext cx="7171730" cy="408820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2400" dirty="0" smtClean="0"/>
              <a:t>Projekt „Program wsparcia społeczno – zawodowego dla osób objętych pomocą Ośrodka Pomocy Społecznej w Sokółce” współfinansowany jest ze środków Europejskiego Funduszu Społecznego w ramach Programu Operacyjnego Kapitał Ludzki: Priorytet VII Promocja integracji społecznej</a:t>
            </a:r>
          </a:p>
          <a:p>
            <a:r>
              <a:rPr lang="pl-PL" sz="2400" dirty="0" smtClean="0"/>
              <a:t>Działanie 7.1 Rozwój i upowszechnianie aktywnej integracji</a:t>
            </a:r>
          </a:p>
          <a:p>
            <a:r>
              <a:rPr lang="pl-PL" sz="2400" dirty="0" smtClean="0"/>
              <a:t>Poddziałanie 7.1.1 Rozwój i upowszechnianie aktywnej integracji przez ośrodki pomocy społecznej</a:t>
            </a:r>
          </a:p>
          <a:p>
            <a:r>
              <a:rPr lang="pl-PL" dirty="0" smtClean="0"/>
              <a:t>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83568" y="1916832"/>
            <a:ext cx="44644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I GRUPIE indywidualne doradztwo odbyło się w miesiącu marcu 2013 roku</a:t>
            </a:r>
            <a:endParaRPr lang="pl-PL" dirty="0"/>
          </a:p>
        </p:txBody>
      </p:sp>
      <p:pic>
        <p:nvPicPr>
          <p:cNvPr id="6" name="Obraz 5" descr="IMG_267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436096" y="1628800"/>
            <a:ext cx="3515883" cy="2636912"/>
          </a:xfrm>
          <a:prstGeom prst="rect">
            <a:avLst/>
          </a:prstGeom>
        </p:spPr>
      </p:pic>
      <p:pic>
        <p:nvPicPr>
          <p:cNvPr id="8" name="Obraz 7" descr="IMG_26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563888" y="4005064"/>
            <a:ext cx="2843808" cy="2132856"/>
          </a:xfrm>
          <a:prstGeom prst="rect">
            <a:avLst/>
          </a:prstGeom>
        </p:spPr>
      </p:pic>
      <p:pic>
        <p:nvPicPr>
          <p:cNvPr id="10" name="Obraz 9" descr="IMG_269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3" y="2780928"/>
            <a:ext cx="345638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ole tekstowe 4"/>
          <p:cNvSpPr txBox="1"/>
          <p:nvPr/>
        </p:nvSpPr>
        <p:spPr>
          <a:xfrm>
            <a:off x="611560" y="1844824"/>
            <a:ext cx="48965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II GRUPIE indywidualne doradztwo psychologiczne odbyło się w lipcu 2013r.</a:t>
            </a:r>
            <a:endParaRPr lang="pl-PL" dirty="0"/>
          </a:p>
        </p:txBody>
      </p:sp>
      <p:pic>
        <p:nvPicPr>
          <p:cNvPr id="6" name="Obraz 5" descr="IMG_2985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076056" y="1628800"/>
            <a:ext cx="3899925" cy="2924944"/>
          </a:xfrm>
          <a:prstGeom prst="rect">
            <a:avLst/>
          </a:prstGeom>
        </p:spPr>
      </p:pic>
      <p:pic>
        <p:nvPicPr>
          <p:cNvPr id="7" name="Obraz 6" descr="IMG_301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755576" y="3140968"/>
            <a:ext cx="4211960" cy="315897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340769"/>
            <a:ext cx="4536504" cy="48320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 ramach indywidualnych spotkań z psychologiem nastąpiła wstępna diagnoza psychologiczna Uczestnika, psycholog ustalił indywidualny profil i określił indywidualne zainteresowania uczestników. A także służył pomocą w rozwiązywaniu codziennych problemów i dylematów.</a:t>
            </a:r>
            <a:endParaRPr lang="pl-PL" sz="2800" dirty="0"/>
          </a:p>
        </p:txBody>
      </p:sp>
      <p:pic>
        <p:nvPicPr>
          <p:cNvPr id="6" name="Obraz 5" descr="IMG_193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7092280" y="1628800"/>
            <a:ext cx="1859698" cy="1394774"/>
          </a:xfrm>
          <a:prstGeom prst="rect">
            <a:avLst/>
          </a:prstGeom>
        </p:spPr>
      </p:pic>
      <p:pic>
        <p:nvPicPr>
          <p:cNvPr id="7" name="Obraz 6" descr="IMG_12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1412776"/>
            <a:ext cx="2075722" cy="1556792"/>
          </a:xfrm>
          <a:prstGeom prst="rect">
            <a:avLst/>
          </a:prstGeom>
        </p:spPr>
      </p:pic>
      <p:pic>
        <p:nvPicPr>
          <p:cNvPr id="9" name="Obraz 8" descr="IMG_15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588224" y="3284984"/>
            <a:ext cx="2363754" cy="1772816"/>
          </a:xfrm>
          <a:prstGeom prst="rect">
            <a:avLst/>
          </a:prstGeom>
        </p:spPr>
      </p:pic>
      <p:pic>
        <p:nvPicPr>
          <p:cNvPr id="10" name="Obraz 9" descr="IMG_139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932040" y="5112569"/>
            <a:ext cx="1595669" cy="1196751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772816"/>
            <a:ext cx="6696744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/>
              <a:t>W ramach Aktywnej integracji uczestnicy z I GRUPY zostali skierowani na kursy podnoszące kwalifikacje zawodowe tj.: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Asystent personalno księgowy z obsługą </a:t>
            </a:r>
            <a:r>
              <a:rPr lang="pl-PL" sz="2400" dirty="0" err="1" smtClean="0"/>
              <a:t>ksy</a:t>
            </a:r>
            <a:r>
              <a:rPr lang="pl-PL" sz="2400" dirty="0" smtClean="0"/>
              <a:t> fiskalnej,</a:t>
            </a:r>
          </a:p>
          <a:p>
            <a:pPr>
              <a:buFont typeface="Arial" pitchFamily="34" charset="0"/>
              <a:buChar char="•"/>
            </a:pPr>
            <a:r>
              <a:rPr lang="pl-PL" sz="2400" dirty="0" smtClean="0"/>
              <a:t> Technolog robót wykończeniowych.</a:t>
            </a:r>
          </a:p>
          <a:p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8683" y="1700808"/>
            <a:ext cx="611359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kursie Asystent personalno – księgowy uczestniczyło 30 osób.</a:t>
            </a:r>
            <a:endParaRPr lang="pl-PL" dirty="0"/>
          </a:p>
        </p:txBody>
      </p:sp>
      <p:pic>
        <p:nvPicPr>
          <p:cNvPr id="3" name="Obraz 2" descr="IMG_27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67544" y="2348880"/>
            <a:ext cx="3840427" cy="2880320"/>
          </a:xfrm>
          <a:prstGeom prst="rect">
            <a:avLst/>
          </a:prstGeom>
        </p:spPr>
      </p:pic>
      <p:pic>
        <p:nvPicPr>
          <p:cNvPr id="4" name="Obraz 3" descr="IMG_2768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2924944"/>
            <a:ext cx="3923928" cy="294294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1556792"/>
            <a:ext cx="501496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 odbył się w okresie od 03.06 – 20.07.2013r.</a:t>
            </a:r>
            <a:endParaRPr lang="pl-PL" dirty="0"/>
          </a:p>
        </p:txBody>
      </p:sp>
      <p:pic>
        <p:nvPicPr>
          <p:cNvPr id="3" name="Obraz 2" descr="IMG_281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292080" y="1412776"/>
            <a:ext cx="3611893" cy="2708920"/>
          </a:xfrm>
          <a:prstGeom prst="rect">
            <a:avLst/>
          </a:prstGeom>
        </p:spPr>
      </p:pic>
      <p:pic>
        <p:nvPicPr>
          <p:cNvPr id="4" name="Obraz 3" descr="IMG_2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95536" y="2204864"/>
            <a:ext cx="3035829" cy="2276872"/>
          </a:xfrm>
          <a:prstGeom prst="rect">
            <a:avLst/>
          </a:prstGeom>
        </p:spPr>
      </p:pic>
      <p:pic>
        <p:nvPicPr>
          <p:cNvPr id="5" name="Obraz 4" descr="IMG_288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851920" y="3717032"/>
            <a:ext cx="3528392" cy="2646294"/>
          </a:xfrm>
          <a:prstGeom prst="rect">
            <a:avLst/>
          </a:prstGeom>
        </p:spPr>
      </p:pic>
    </p:spTree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1844824"/>
            <a:ext cx="8502723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 przeprowadziła Firma </a:t>
            </a:r>
            <a:r>
              <a:rPr lang="pl-PL" dirty="0" err="1" smtClean="0"/>
              <a:t>T-Matic</a:t>
            </a:r>
            <a:r>
              <a:rPr lang="pl-PL" dirty="0" smtClean="0"/>
              <a:t> Grupa Computer Plus Sp. z o.o. z Białegostoku</a:t>
            </a:r>
          </a:p>
        </p:txBody>
      </p:sp>
      <p:pic>
        <p:nvPicPr>
          <p:cNvPr id="3" name="Obraz 2" descr="IMG_300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20257552">
            <a:off x="6156176" y="4005064"/>
            <a:ext cx="2651787" cy="1988840"/>
          </a:xfrm>
          <a:prstGeom prst="rect">
            <a:avLst/>
          </a:prstGeom>
        </p:spPr>
      </p:pic>
      <p:pic>
        <p:nvPicPr>
          <p:cNvPr id="4" name="Obraz 3" descr="IMG_282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51520" y="2276872"/>
            <a:ext cx="2651787" cy="1988840"/>
          </a:xfrm>
          <a:prstGeom prst="rect">
            <a:avLst/>
          </a:prstGeom>
        </p:spPr>
      </p:pic>
      <p:pic>
        <p:nvPicPr>
          <p:cNvPr id="7" name="Obraz 6" descr="IMG_289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203848" y="2420888"/>
            <a:ext cx="2747797" cy="2060848"/>
          </a:xfrm>
          <a:prstGeom prst="rect">
            <a:avLst/>
          </a:prstGeom>
        </p:spPr>
      </p:pic>
      <p:pic>
        <p:nvPicPr>
          <p:cNvPr id="8" name="Obraz 7" descr="IMG_293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1907704" y="4221088"/>
            <a:ext cx="2171733" cy="1628800"/>
          </a:xfrm>
          <a:prstGeom prst="rect">
            <a:avLst/>
          </a:prstGeom>
        </p:spPr>
      </p:pic>
    </p:spTree>
  </p:cSld>
  <p:clrMapOvr>
    <a:masterClrMapping/>
  </p:clrMapOvr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71600" y="2060848"/>
            <a:ext cx="7999754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kursie Technolog robót wykończeniowych wzięło udział 23 Uczestników projektu.</a:t>
            </a:r>
          </a:p>
        </p:txBody>
      </p:sp>
      <p:pic>
        <p:nvPicPr>
          <p:cNvPr id="3" name="Obraz 2" descr="IMG_2764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564904"/>
            <a:ext cx="3803915" cy="2852936"/>
          </a:xfrm>
          <a:prstGeom prst="rect">
            <a:avLst/>
          </a:prstGeom>
        </p:spPr>
      </p:pic>
      <p:pic>
        <p:nvPicPr>
          <p:cNvPr id="4" name="Obraz 3" descr="IMG_276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16016" y="3356992"/>
            <a:ext cx="3803915" cy="2852936"/>
          </a:xfrm>
          <a:prstGeom prst="rect">
            <a:avLst/>
          </a:prstGeom>
        </p:spPr>
      </p:pic>
    </p:spTree>
  </p:cSld>
  <p:clrMapOvr>
    <a:masterClrMapping/>
  </p:clrMapOvr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2793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179512" y="1700808"/>
            <a:ext cx="2931790" cy="3909053"/>
          </a:xfrm>
          <a:prstGeom prst="rect">
            <a:avLst/>
          </a:prstGeom>
        </p:spPr>
      </p:pic>
      <p:pic>
        <p:nvPicPr>
          <p:cNvPr id="4" name="Obraz 3" descr="IMG_2804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19872" y="1484784"/>
            <a:ext cx="3419872" cy="2564904"/>
          </a:xfrm>
          <a:prstGeom prst="rect">
            <a:avLst/>
          </a:prstGeom>
        </p:spPr>
      </p:pic>
      <p:pic>
        <p:nvPicPr>
          <p:cNvPr id="5" name="Obraz 4" descr="IMG_281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44208" y="3573016"/>
            <a:ext cx="2085696" cy="2780928"/>
          </a:xfrm>
          <a:prstGeom prst="rect">
            <a:avLst/>
          </a:prstGeom>
        </p:spPr>
      </p:pic>
    </p:spTree>
  </p:cSld>
  <p:clrMapOvr>
    <a:masterClrMapping/>
  </p:clrMapOvr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Obraz 2" descr="IMG_2802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700808"/>
            <a:ext cx="2843808" cy="2132856"/>
          </a:xfrm>
          <a:prstGeom prst="rect">
            <a:avLst/>
          </a:prstGeom>
        </p:spPr>
      </p:pic>
      <p:pic>
        <p:nvPicPr>
          <p:cNvPr id="5" name="Obraz 4" descr="IMG_299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1979712" y="3284984"/>
            <a:ext cx="3323861" cy="2492896"/>
          </a:xfrm>
          <a:prstGeom prst="rect">
            <a:avLst/>
          </a:prstGeom>
        </p:spPr>
      </p:pic>
      <p:pic>
        <p:nvPicPr>
          <p:cNvPr id="6" name="Obraz 5" descr="IMG_296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644008" y="1340768"/>
            <a:ext cx="4283968" cy="3212976"/>
          </a:xfrm>
          <a:prstGeom prst="rect">
            <a:avLst/>
          </a:prstGeom>
        </p:spPr>
      </p:pic>
      <p:sp>
        <p:nvSpPr>
          <p:cNvPr id="7" name="pole tekstowe 6"/>
          <p:cNvSpPr txBox="1"/>
          <p:nvPr/>
        </p:nvSpPr>
        <p:spPr>
          <a:xfrm>
            <a:off x="5796136" y="4869160"/>
            <a:ext cx="266429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 obył się w okresie od 03.06 do 19.07.2013r.</a:t>
            </a:r>
            <a:endParaRPr lang="pl-PL" dirty="0"/>
          </a:p>
        </p:txBody>
      </p:sp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Prostokąt 3"/>
          <p:cNvSpPr/>
          <p:nvPr/>
        </p:nvSpPr>
        <p:spPr>
          <a:xfrm>
            <a:off x="714348" y="2357431"/>
            <a:ext cx="7858180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pl-PL" sz="4000" dirty="0" smtClean="0"/>
              <a:t>Projekt realizowany jest w okresie</a:t>
            </a:r>
          </a:p>
          <a:p>
            <a:r>
              <a:rPr lang="pl-PL" sz="4000" dirty="0" smtClean="0"/>
              <a:t> od 1 stycznia 2013 roku                    do  31 grudnia 2014 roku.</a:t>
            </a:r>
            <a:endParaRPr lang="pl-PL" sz="4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Obraz 3" descr="IMG_300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 rot="5144647">
            <a:off x="12361" y="2304501"/>
            <a:ext cx="4211960" cy="3158970"/>
          </a:xfrm>
          <a:prstGeom prst="rect">
            <a:avLst/>
          </a:prstGeom>
        </p:spPr>
      </p:pic>
      <p:pic>
        <p:nvPicPr>
          <p:cNvPr id="7" name="Obraz 6" descr="IMG_301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5400000">
            <a:off x="3587006" y="1749698"/>
            <a:ext cx="2777730" cy="2103886"/>
          </a:xfrm>
          <a:prstGeom prst="rect">
            <a:avLst/>
          </a:prstGeom>
        </p:spPr>
      </p:pic>
      <p:sp>
        <p:nvSpPr>
          <p:cNvPr id="9" name="pole tekstowe 8"/>
          <p:cNvSpPr txBox="1"/>
          <p:nvPr/>
        </p:nvSpPr>
        <p:spPr>
          <a:xfrm>
            <a:off x="6012160" y="3933056"/>
            <a:ext cx="2520280" cy="14773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Szkolenie przeprowadziło Centrum Szkolenia „OMEGA” Piotr Stefanowicz z Olecka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827584" y="1772816"/>
            <a:ext cx="7416824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II GRUPA Uczestników projektu została skierowana na kursy tj.: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Wizaż i stylizacja paznokci,</a:t>
            </a:r>
          </a:p>
          <a:p>
            <a:pPr>
              <a:buFont typeface="Arial" pitchFamily="34" charset="0"/>
              <a:buChar char="•"/>
            </a:pPr>
            <a:r>
              <a:rPr lang="pl-PL" sz="2800" dirty="0" smtClean="0"/>
              <a:t> Magazynier z obsługą wózka widłowego.</a:t>
            </a:r>
          </a:p>
          <a:p>
            <a:pPr>
              <a:buFont typeface="Arial" pitchFamily="34" charset="0"/>
              <a:buChar char="•"/>
            </a:pPr>
            <a:endParaRPr lang="pl-PL" dirty="0" smtClean="0"/>
          </a:p>
          <a:p>
            <a:endParaRPr lang="pl-PL" dirty="0"/>
          </a:p>
        </p:txBody>
      </p:sp>
    </p:spTree>
  </p:cSld>
  <p:clrMapOvr>
    <a:masterClrMapping/>
  </p:clrMapOvr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611560" y="2060848"/>
            <a:ext cx="8101207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W kursie: Wizaż i stylizacja paznokci wzięło udział 30 Uczestniczek projektu</a:t>
            </a:r>
          </a:p>
          <a:p>
            <a:endParaRPr lang="pl-PL" dirty="0"/>
          </a:p>
        </p:txBody>
      </p:sp>
      <p:pic>
        <p:nvPicPr>
          <p:cNvPr id="3" name="Obraz 2" descr="IMG_317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23528" y="2708920"/>
            <a:ext cx="2627784" cy="1970838"/>
          </a:xfrm>
          <a:prstGeom prst="rect">
            <a:avLst/>
          </a:prstGeom>
        </p:spPr>
      </p:pic>
      <p:pic>
        <p:nvPicPr>
          <p:cNvPr id="4" name="Obraz 3" descr="IMG_3157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20252044">
            <a:off x="1835696" y="4221088"/>
            <a:ext cx="2555776" cy="1916832"/>
          </a:xfrm>
          <a:prstGeom prst="rect">
            <a:avLst/>
          </a:prstGeom>
        </p:spPr>
      </p:pic>
      <p:pic>
        <p:nvPicPr>
          <p:cNvPr id="5" name="Obraz 4" descr="IMG_315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23928" y="2564904"/>
            <a:ext cx="2112235" cy="1584176"/>
          </a:xfrm>
          <a:prstGeom prst="rect">
            <a:avLst/>
          </a:prstGeom>
        </p:spPr>
      </p:pic>
      <p:pic>
        <p:nvPicPr>
          <p:cNvPr id="6" name="Obraz 5" descr="IMG_3160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5796136" y="3861048"/>
            <a:ext cx="2771799" cy="2078849"/>
          </a:xfrm>
          <a:prstGeom prst="rect">
            <a:avLst/>
          </a:prstGeom>
        </p:spPr>
      </p:pic>
    </p:spTree>
  </p:cSld>
  <p:clrMapOvr>
    <a:masterClrMapping/>
  </p:clrMapOvr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1988840"/>
            <a:ext cx="1944217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Kurs przeprowadziła Firma Prestiż </a:t>
            </a:r>
            <a:r>
              <a:rPr lang="pl-PL" b="1" dirty="0" err="1" smtClean="0"/>
              <a:t>s.c</a:t>
            </a:r>
            <a:r>
              <a:rPr lang="pl-PL" b="1" dirty="0" smtClean="0"/>
              <a:t>. M. Gładkowski, M. Gładkowska z Białegostoku.</a:t>
            </a:r>
            <a:endParaRPr lang="pl-PL" b="1" dirty="0"/>
          </a:p>
        </p:txBody>
      </p:sp>
      <p:pic>
        <p:nvPicPr>
          <p:cNvPr id="3" name="Obraz 2" descr="IMG_316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267744" y="1412776"/>
            <a:ext cx="2304256" cy="1728192"/>
          </a:xfrm>
          <a:prstGeom prst="rect">
            <a:avLst/>
          </a:prstGeom>
        </p:spPr>
      </p:pic>
      <p:pic>
        <p:nvPicPr>
          <p:cNvPr id="4" name="Obraz 3" descr="IMG_317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788024" y="1340768"/>
            <a:ext cx="2075723" cy="1556792"/>
          </a:xfrm>
          <a:prstGeom prst="rect">
            <a:avLst/>
          </a:prstGeom>
        </p:spPr>
      </p:pic>
      <p:pic>
        <p:nvPicPr>
          <p:cNvPr id="5" name="Obraz 4" descr="IMG_3173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6492213" y="2492896"/>
            <a:ext cx="2651787" cy="1988840"/>
          </a:xfrm>
          <a:prstGeom prst="rect">
            <a:avLst/>
          </a:prstGeom>
        </p:spPr>
      </p:pic>
      <p:pic>
        <p:nvPicPr>
          <p:cNvPr id="6" name="Obraz 5" descr="IMG_3172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0" y="4653136"/>
            <a:ext cx="2363755" cy="1772816"/>
          </a:xfrm>
          <a:prstGeom prst="rect">
            <a:avLst/>
          </a:prstGeom>
        </p:spPr>
      </p:pic>
      <p:pic>
        <p:nvPicPr>
          <p:cNvPr id="7" name="Obraz 6" descr="IMG_3218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3779912" y="2852936"/>
            <a:ext cx="2747797" cy="2060848"/>
          </a:xfrm>
          <a:prstGeom prst="rect">
            <a:avLst/>
          </a:prstGeom>
        </p:spPr>
      </p:pic>
      <p:pic>
        <p:nvPicPr>
          <p:cNvPr id="10" name="Obraz 9" descr="IMG_3221.JP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6300192" y="4221088"/>
            <a:ext cx="2843808" cy="2132856"/>
          </a:xfrm>
          <a:prstGeom prst="rect">
            <a:avLst/>
          </a:prstGeom>
        </p:spPr>
      </p:pic>
      <p:pic>
        <p:nvPicPr>
          <p:cNvPr id="11" name="Obraz 10" descr="IMG_3226.JP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2699792" y="4437112"/>
            <a:ext cx="1979712" cy="1484784"/>
          </a:xfrm>
          <a:prstGeom prst="rect">
            <a:avLst/>
          </a:prstGeom>
        </p:spPr>
      </p:pic>
    </p:spTree>
  </p:cSld>
  <p:clrMapOvr>
    <a:masterClrMapping/>
  </p:clrMapOvr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188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1844824"/>
            <a:ext cx="2843808" cy="2132856"/>
          </a:xfrm>
          <a:prstGeom prst="rect">
            <a:avLst/>
          </a:prstGeom>
        </p:spPr>
      </p:pic>
      <p:pic>
        <p:nvPicPr>
          <p:cNvPr id="3" name="Obraz 2" descr="IMG_318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635896" y="1844824"/>
            <a:ext cx="2784310" cy="2088232"/>
          </a:xfrm>
          <a:prstGeom prst="rect">
            <a:avLst/>
          </a:prstGeom>
        </p:spPr>
      </p:pic>
      <p:pic>
        <p:nvPicPr>
          <p:cNvPr id="5" name="Obraz 4" descr="IMG_3198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860032" y="3140968"/>
            <a:ext cx="4283968" cy="3212976"/>
          </a:xfrm>
          <a:prstGeom prst="rect">
            <a:avLst/>
          </a:prstGeom>
        </p:spPr>
      </p:pic>
      <p:pic>
        <p:nvPicPr>
          <p:cNvPr id="6" name="Obraz 5" descr="IMG_3207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537915">
            <a:off x="935088" y="3501008"/>
            <a:ext cx="3168352" cy="2376264"/>
          </a:xfrm>
          <a:prstGeom prst="rect">
            <a:avLst/>
          </a:prstGeom>
        </p:spPr>
      </p:pic>
    </p:spTree>
  </p:cSld>
  <p:clrMapOvr>
    <a:masterClrMapping/>
  </p:clrMapOvr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24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60" y="1772816"/>
            <a:ext cx="2363755" cy="1772816"/>
          </a:xfrm>
          <a:prstGeom prst="rect">
            <a:avLst/>
          </a:prstGeom>
        </p:spPr>
      </p:pic>
      <p:pic>
        <p:nvPicPr>
          <p:cNvPr id="3" name="Obraz 2" descr="IMG_323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347864" y="1628800"/>
            <a:ext cx="4283968" cy="3212976"/>
          </a:xfrm>
          <a:prstGeom prst="rect">
            <a:avLst/>
          </a:prstGeom>
        </p:spPr>
      </p:pic>
      <p:pic>
        <p:nvPicPr>
          <p:cNvPr id="4" name="Obraz 3" descr="IMG_3242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20276049">
            <a:off x="6084168" y="4221088"/>
            <a:ext cx="2651787" cy="1988840"/>
          </a:xfrm>
          <a:prstGeom prst="rect">
            <a:avLst/>
          </a:prstGeom>
        </p:spPr>
      </p:pic>
      <p:sp>
        <p:nvSpPr>
          <p:cNvPr id="5" name="pole tekstowe 4"/>
          <p:cNvSpPr txBox="1"/>
          <p:nvPr/>
        </p:nvSpPr>
        <p:spPr>
          <a:xfrm>
            <a:off x="467544" y="4149080"/>
            <a:ext cx="280831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 odbył się w okresie od 30.10.  do 18.11. 2013r.</a:t>
            </a:r>
          </a:p>
          <a:p>
            <a:endParaRPr lang="pl-PL" dirty="0"/>
          </a:p>
        </p:txBody>
      </p:sp>
    </p:spTree>
  </p:cSld>
  <p:clrMapOvr>
    <a:masterClrMapping/>
  </p:clrMapOvr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251520" y="2132856"/>
            <a:ext cx="969856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/>
              <a:t>Kurs Magazynier z obsługa wózka widłowego został zorganizowany przez Firmę „EVIKOR” z Ełku</a:t>
            </a:r>
          </a:p>
          <a:p>
            <a:endParaRPr lang="pl-PL" dirty="0"/>
          </a:p>
        </p:txBody>
      </p:sp>
      <p:pic>
        <p:nvPicPr>
          <p:cNvPr id="3" name="Obraz 2" descr="IMG_3150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2708920"/>
            <a:ext cx="4355976" cy="3266982"/>
          </a:xfrm>
          <a:prstGeom prst="rect">
            <a:avLst/>
          </a:prstGeom>
        </p:spPr>
      </p:pic>
      <p:pic>
        <p:nvPicPr>
          <p:cNvPr id="4" name="Obraz 3" descr="IMG_3152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860032" y="2780928"/>
            <a:ext cx="4283968" cy="3212976"/>
          </a:xfrm>
          <a:prstGeom prst="rect">
            <a:avLst/>
          </a:prstGeom>
        </p:spPr>
      </p:pic>
    </p:spTree>
  </p:cSld>
  <p:clrMapOvr>
    <a:masterClrMapping/>
  </p:clrMapOvr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899592" y="2132856"/>
            <a:ext cx="4674998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pl-PL" dirty="0" smtClean="0"/>
              <a:t>W kursie wzięło udział 32 Uczestników projektu.</a:t>
            </a:r>
            <a:endParaRPr lang="pl-PL" dirty="0"/>
          </a:p>
        </p:txBody>
      </p:sp>
      <p:pic>
        <p:nvPicPr>
          <p:cNvPr id="3" name="Obraz 2" descr="IMG_31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412776"/>
            <a:ext cx="3264363" cy="2448272"/>
          </a:xfrm>
          <a:prstGeom prst="rect">
            <a:avLst/>
          </a:prstGeom>
        </p:spPr>
      </p:pic>
      <p:pic>
        <p:nvPicPr>
          <p:cNvPr id="4" name="Obraz 3" descr="IMG_316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 rot="4584754">
            <a:off x="5965442" y="3572895"/>
            <a:ext cx="2915816" cy="2198912"/>
          </a:xfrm>
          <a:prstGeom prst="rect">
            <a:avLst/>
          </a:prstGeom>
        </p:spPr>
      </p:pic>
      <p:pic>
        <p:nvPicPr>
          <p:cNvPr id="5" name="Obraz 4" descr="IMG_3166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39552" y="3068960"/>
            <a:ext cx="4104456" cy="3078342"/>
          </a:xfrm>
          <a:prstGeom prst="rect">
            <a:avLst/>
          </a:prstGeom>
        </p:spPr>
      </p:pic>
    </p:spTree>
  </p:cSld>
  <p:clrMapOvr>
    <a:masterClrMapping/>
  </p:clrMapOvr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Obraz 1" descr="IMG_3167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251520" y="1700808"/>
            <a:ext cx="2843808" cy="2132856"/>
          </a:xfrm>
          <a:prstGeom prst="rect">
            <a:avLst/>
          </a:prstGeom>
        </p:spPr>
      </p:pic>
      <p:pic>
        <p:nvPicPr>
          <p:cNvPr id="5" name="Obraz 4" descr="IMG_3153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491880" y="1556792"/>
            <a:ext cx="3899925" cy="2924944"/>
          </a:xfrm>
          <a:prstGeom prst="rect">
            <a:avLst/>
          </a:prstGeom>
        </p:spPr>
      </p:pic>
      <p:sp>
        <p:nvSpPr>
          <p:cNvPr id="6" name="pole tekstowe 5"/>
          <p:cNvSpPr txBox="1"/>
          <p:nvPr/>
        </p:nvSpPr>
        <p:spPr>
          <a:xfrm>
            <a:off x="2555776" y="5445224"/>
            <a:ext cx="911632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Kurs został zorganizowany w okresie od 07.10 do 21.10.2013 roku</a:t>
            </a:r>
            <a:endParaRPr lang="pl-PL" b="1" dirty="0"/>
          </a:p>
        </p:txBody>
      </p:sp>
    </p:spTree>
  </p:cSld>
  <p:clrMapOvr>
    <a:masterClrMapping/>
  </p:clrMapOvr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e tekstowe 2"/>
          <p:cNvSpPr txBox="1"/>
          <p:nvPr/>
        </p:nvSpPr>
        <p:spPr>
          <a:xfrm>
            <a:off x="642910" y="1628800"/>
            <a:ext cx="79615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dirty="0" smtClean="0"/>
              <a:t>W ramach aktywnej integracji uczestnicy z II GRUPY wzięli również udział w </a:t>
            </a:r>
            <a:r>
              <a:rPr lang="pl-PL" sz="2800" b="1" dirty="0" smtClean="0"/>
              <a:t>treningu kompetencji i umiejętności społecznych</a:t>
            </a:r>
            <a:r>
              <a:rPr lang="pl-PL" sz="3200" dirty="0" smtClean="0"/>
              <a:t>.</a:t>
            </a:r>
            <a:endParaRPr lang="pl-PL" sz="3200" dirty="0"/>
          </a:p>
        </p:txBody>
      </p:sp>
      <p:pic>
        <p:nvPicPr>
          <p:cNvPr id="4" name="Obraz 3" descr="IMG_141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11559" y="3356992"/>
            <a:ext cx="1632181" cy="1224135"/>
          </a:xfrm>
          <a:prstGeom prst="rect">
            <a:avLst/>
          </a:prstGeom>
        </p:spPr>
      </p:pic>
      <p:pic>
        <p:nvPicPr>
          <p:cNvPr id="5" name="Obraz 4" descr="IMG_142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5580112" y="2852936"/>
            <a:ext cx="3323861" cy="2492895"/>
          </a:xfrm>
          <a:prstGeom prst="rect">
            <a:avLst/>
          </a:prstGeom>
        </p:spPr>
      </p:pic>
      <p:pic>
        <p:nvPicPr>
          <p:cNvPr id="6" name="Obraz 5" descr="IMG_1267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475656" y="4797152"/>
            <a:ext cx="1787690" cy="1340768"/>
          </a:xfrm>
          <a:prstGeom prst="rect">
            <a:avLst/>
          </a:prstGeom>
        </p:spPr>
      </p:pic>
      <p:pic>
        <p:nvPicPr>
          <p:cNvPr id="7" name="Obraz 6" descr="IMG_1205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2987824" y="3356992"/>
            <a:ext cx="2099725" cy="1574793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27584" y="2000240"/>
            <a:ext cx="7530630" cy="255454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Ogólny cel projektu to zwiększenie aktywności zawodowej bezrobotnych poprzez działania wspierające podnoszenie lub zmianę kwalifikacji zawodowych zgodnie ze specyfiką lokalnego rynku pracy </a:t>
            </a:r>
            <a:endParaRPr lang="pl-PL" sz="32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539552" y="1700808"/>
            <a:ext cx="4968552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200" dirty="0" smtClean="0"/>
              <a:t>Uczestnicy pracowali nad zmianą postaw i wartości w odniesieniu do pracy zawodowej. </a:t>
            </a:r>
            <a:endParaRPr lang="pl-PL" sz="2200" dirty="0"/>
          </a:p>
        </p:txBody>
      </p:sp>
      <p:pic>
        <p:nvPicPr>
          <p:cNvPr id="4" name="Obraz 3" descr="IMG_122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652120" y="1556792"/>
            <a:ext cx="3227850" cy="2420888"/>
          </a:xfrm>
          <a:prstGeom prst="rect">
            <a:avLst/>
          </a:prstGeom>
        </p:spPr>
      </p:pic>
      <p:pic>
        <p:nvPicPr>
          <p:cNvPr id="5" name="Obraz 4" descr="IMG_1226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2123728" y="2564904"/>
            <a:ext cx="3323861" cy="2492895"/>
          </a:xfrm>
          <a:prstGeom prst="rect">
            <a:avLst/>
          </a:prstGeom>
        </p:spPr>
      </p:pic>
      <p:pic>
        <p:nvPicPr>
          <p:cNvPr id="6" name="Obraz 5" descr="IMG_1231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9492780">
            <a:off x="6111501" y="3909832"/>
            <a:ext cx="2233932" cy="1675449"/>
          </a:xfrm>
          <a:prstGeom prst="rect">
            <a:avLst/>
          </a:prstGeom>
        </p:spPr>
      </p:pic>
      <p:pic>
        <p:nvPicPr>
          <p:cNvPr id="7" name="Obraz 6" descr="IMG_1244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 rot="20897020">
            <a:off x="323528" y="4797152"/>
            <a:ext cx="1584176" cy="1188132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1043608" y="1556792"/>
            <a:ext cx="6912768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pl-PL" sz="2400" dirty="0" smtClean="0"/>
              <a:t>Trening kompetencji i umiejętności społecznych na zlecenie OPS przeprowadził Ośrodek Wspierania Organizacji Pozarządowych w Białymstoku.</a:t>
            </a:r>
          </a:p>
          <a:p>
            <a:pPr algn="just"/>
            <a:r>
              <a:rPr lang="pl-PL" sz="2400" dirty="0" smtClean="0"/>
              <a:t>W szkoleniu wzięło udział 18 osób w podziale na          2 grupy. </a:t>
            </a:r>
          </a:p>
          <a:p>
            <a:pPr algn="just"/>
            <a:r>
              <a:rPr lang="pl-PL" sz="2400" dirty="0" smtClean="0"/>
              <a:t>Szkolenie odbyło się w Hotelu „</a:t>
            </a:r>
            <a:r>
              <a:rPr lang="pl-PL" sz="2400" dirty="0" err="1" smtClean="0"/>
              <a:t>Zejer</a:t>
            </a:r>
            <a:r>
              <a:rPr lang="pl-PL" sz="2400" dirty="0" smtClean="0"/>
              <a:t>” w Barszczewie.</a:t>
            </a:r>
            <a:endParaRPr lang="pl-PL" sz="2400" dirty="0"/>
          </a:p>
        </p:txBody>
      </p:sp>
      <p:pic>
        <p:nvPicPr>
          <p:cNvPr id="3" name="Obraz 2" descr="IMG_1559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6660232" y="3933056"/>
            <a:ext cx="2267744" cy="1700808"/>
          </a:xfrm>
          <a:prstGeom prst="rect">
            <a:avLst/>
          </a:prstGeom>
        </p:spPr>
      </p:pic>
      <p:pic>
        <p:nvPicPr>
          <p:cNvPr id="5" name="Obraz 4" descr="IMG_1480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067944" y="4437112"/>
            <a:ext cx="2363754" cy="1772816"/>
          </a:xfrm>
          <a:prstGeom prst="rect">
            <a:avLst/>
          </a:prstGeom>
        </p:spPr>
      </p:pic>
      <p:pic>
        <p:nvPicPr>
          <p:cNvPr id="8" name="Obraz 7" descr="IMG_1524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899592" y="4005064"/>
            <a:ext cx="2747797" cy="2060847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rostokąt 2"/>
          <p:cNvSpPr/>
          <p:nvPr/>
        </p:nvSpPr>
        <p:spPr>
          <a:xfrm>
            <a:off x="857224" y="2274838"/>
            <a:ext cx="7500990" cy="224676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dirty="0" smtClean="0"/>
              <a:t>Cele szczegółowe projektu to:</a:t>
            </a:r>
          </a:p>
          <a:p>
            <a:r>
              <a:rPr lang="pl-PL" sz="2800" dirty="0" smtClean="0"/>
              <a:t> - minimalizowanie skutków bezrobocia,</a:t>
            </a:r>
          </a:p>
          <a:p>
            <a:pPr>
              <a:buFontTx/>
              <a:buChar char="-"/>
            </a:pPr>
            <a:r>
              <a:rPr lang="pl-PL" sz="2800" dirty="0" smtClean="0"/>
              <a:t>  przygotowanie do podjęcia zatrudnienia,</a:t>
            </a:r>
          </a:p>
          <a:p>
            <a:r>
              <a:rPr lang="pl-PL" sz="2800" dirty="0" smtClean="0"/>
              <a:t>-  zwiększenie kwalifikacji zawodowych umożliwiających ponowne wejście na rynek pracy.</a:t>
            </a:r>
            <a:endParaRPr lang="pl-PL" sz="28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ostokąt 1"/>
          <p:cNvSpPr/>
          <p:nvPr/>
        </p:nvSpPr>
        <p:spPr>
          <a:xfrm>
            <a:off x="827584" y="1772816"/>
            <a:ext cx="7272808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3200" dirty="0" smtClean="0"/>
              <a:t>Działaniami projektowymi zostało objętych 117 osób  korzystających ze świadczeń pomocy społecznej w podziale na dwie grupy. 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755576" y="2132856"/>
            <a:ext cx="7776864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3600" dirty="0" smtClean="0"/>
              <a:t>I GRUPA brała udział w projekcie           od lutego 2013 r. do 31 lipca 2013 r.</a:t>
            </a:r>
          </a:p>
          <a:p>
            <a:r>
              <a:rPr lang="pl-PL" sz="3600" dirty="0" smtClean="0"/>
              <a:t>II GRUPA od lipca 2013 r. do 31 grudnia 2013 r.</a:t>
            </a:r>
            <a:endParaRPr lang="pl-PL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928662" y="1928802"/>
            <a:ext cx="7572428" cy="378565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000" dirty="0" smtClean="0"/>
              <a:t>Uczestnicy I </a:t>
            </a:r>
            <a:r>
              <a:rPr lang="pl-PL" sz="2000" dirty="0" err="1" smtClean="0"/>
              <a:t>i</a:t>
            </a:r>
            <a:r>
              <a:rPr lang="pl-PL" sz="2000" dirty="0" smtClean="0"/>
              <a:t> II grupy  w ramach  Zadania Aktywna integracja otrzymali następujące wsparcie: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Indywidualne i grupowe doradztwo zawodowe,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Indywidualne i grupowe doradztwo psychologiczne,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Szkolenie wyjazdowe - Trening kompetencji i umiejętności społecznych,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Kurs Asystent personalno – księgowy z obsługą kasy fiskalnej,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Kurs Technolog robót wykończeniowych,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Kurs Wizaż i stylizacja paznokci,</a:t>
            </a:r>
          </a:p>
          <a:p>
            <a:pPr marL="457200" indent="-457200">
              <a:buAutoNum type="arabicPeriod"/>
            </a:pPr>
            <a:r>
              <a:rPr lang="pl-PL" sz="2000" dirty="0" smtClean="0"/>
              <a:t>Kurs Magazynier z obsługą wózka widłowego.</a:t>
            </a:r>
          </a:p>
          <a:p>
            <a:pPr marL="342900" indent="-342900"/>
            <a:endParaRPr lang="pl-PL" sz="2000" dirty="0" smtClean="0"/>
          </a:p>
          <a:p>
            <a:pPr marL="342900" indent="-342900"/>
            <a:endParaRPr lang="pl-PL" sz="20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e tekstowe 1"/>
          <p:cNvSpPr txBox="1"/>
          <p:nvPr/>
        </p:nvSpPr>
        <p:spPr>
          <a:xfrm>
            <a:off x="539552" y="1700808"/>
            <a:ext cx="259228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b="1" dirty="0" smtClean="0"/>
              <a:t>Indywidualne doradztwo zawodowe w I </a:t>
            </a:r>
            <a:r>
              <a:rPr lang="pl-PL" b="1" dirty="0" err="1" smtClean="0"/>
              <a:t>i</a:t>
            </a:r>
            <a:r>
              <a:rPr lang="pl-PL" b="1" dirty="0" smtClean="0"/>
              <a:t> II GRUPIE przeprowadziła </a:t>
            </a:r>
          </a:p>
          <a:p>
            <a:r>
              <a:rPr lang="pl-PL" b="1" dirty="0" smtClean="0"/>
              <a:t>Pani Agnieszka </a:t>
            </a:r>
            <a:r>
              <a:rPr lang="pl-PL" b="1" dirty="0" err="1" smtClean="0"/>
              <a:t>Bujwicka</a:t>
            </a:r>
            <a:r>
              <a:rPr lang="pl-PL" b="1" dirty="0" smtClean="0"/>
              <a:t>.</a:t>
            </a:r>
            <a:endParaRPr lang="pl-PL" b="1" dirty="0"/>
          </a:p>
        </p:txBody>
      </p:sp>
      <p:pic>
        <p:nvPicPr>
          <p:cNvPr id="3" name="Obraz 2" descr="IMG_2656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95936" y="2708920"/>
            <a:ext cx="4572000" cy="3429000"/>
          </a:xfrm>
          <a:prstGeom prst="rect">
            <a:avLst/>
          </a:prstGeom>
        </p:spPr>
      </p:pic>
      <p:pic>
        <p:nvPicPr>
          <p:cNvPr id="5" name="Obraz 4" descr="IMG_2659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971600" y="3645024"/>
            <a:ext cx="3419872" cy="2564904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1385</TotalTime>
  <Words>670</Words>
  <Application>Microsoft Office PowerPoint</Application>
  <PresentationFormat>Pokaz na ekranie (4:3)</PresentationFormat>
  <Paragraphs>59</Paragraphs>
  <Slides>41</Slides>
  <Notes>0</Notes>
  <HiddenSlides>0</HiddenSlides>
  <MMClips>0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41</vt:i4>
      </vt:variant>
    </vt:vector>
  </HeadingPairs>
  <TitlesOfParts>
    <vt:vector size="42" baseType="lpstr">
      <vt:lpstr>Motyw pakietu Office</vt:lpstr>
      <vt:lpstr>Slajd 1</vt:lpstr>
      <vt:lpstr>Slajd 2</vt:lpstr>
      <vt:lpstr>Slajd 3</vt:lpstr>
      <vt:lpstr>Slajd 4</vt:lpstr>
      <vt:lpstr>Slajd 5</vt:lpstr>
      <vt:lpstr>Slajd 6</vt:lpstr>
      <vt:lpstr>Slajd 7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W ramach projektu odbyło się  indywidualne doradztwo psychologiczne  które przeprowadziła  Pani Katarzyna Kruchelska</vt:lpstr>
      <vt:lpstr>Slajd 20</vt:lpstr>
      <vt:lpstr>Slajd 21</vt:lpstr>
      <vt:lpstr>Slajd 22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Slajd 38</vt:lpstr>
      <vt:lpstr>Slajd 39</vt:lpstr>
      <vt:lpstr>Slajd 40</vt:lpstr>
      <vt:lpstr>Slajd 41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OS</dc:creator>
  <cp:lastModifiedBy>Gosia</cp:lastModifiedBy>
  <cp:revision>146</cp:revision>
  <dcterms:created xsi:type="dcterms:W3CDTF">2008-11-26T19:39:38Z</dcterms:created>
  <dcterms:modified xsi:type="dcterms:W3CDTF">2013-12-31T08:39:43Z</dcterms:modified>
</cp:coreProperties>
</file>